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1"/>
  </p:sld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/>
    <p:restoredTop sz="95741"/>
  </p:normalViewPr>
  <p:slideViewPr>
    <p:cSldViewPr snapToGrid="0">
      <p:cViewPr>
        <p:scale>
          <a:sx n="111" d="100"/>
          <a:sy n="111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4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9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8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0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7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8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5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7716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1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8" r:id="rId6"/>
    <p:sldLayoutId id="2147483773" r:id="rId7"/>
    <p:sldLayoutId id="2147483774" r:id="rId8"/>
    <p:sldLayoutId id="2147483775" r:id="rId9"/>
    <p:sldLayoutId id="2147483777" r:id="rId10"/>
    <p:sldLayoutId id="214748377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7716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8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0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49618B-393D-B12D-E35F-ADA1D6E96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2684091"/>
          </a:xfrm>
        </p:spPr>
        <p:txBody>
          <a:bodyPr>
            <a:normAutofit/>
          </a:bodyPr>
          <a:lstStyle/>
          <a:p>
            <a:r>
              <a:rPr lang="it-IT" sz="6600" dirty="0">
                <a:solidFill>
                  <a:srgbClr val="FFFFFF"/>
                </a:solidFill>
              </a:rPr>
              <a:t>MHW</a:t>
            </a:r>
            <a:br>
              <a:rPr lang="it-IT" sz="6600" dirty="0">
                <a:solidFill>
                  <a:srgbClr val="FFFFFF"/>
                </a:solidFill>
              </a:rPr>
            </a:br>
            <a:r>
              <a:rPr lang="it-IT" sz="5400" dirty="0">
                <a:solidFill>
                  <a:srgbClr val="FFFFFF"/>
                </a:solidFill>
              </a:rPr>
              <a:t>Mini </a:t>
            </a:r>
            <a:r>
              <a:rPr lang="it-IT" sz="5400" dirty="0" err="1">
                <a:solidFill>
                  <a:srgbClr val="FFFFFF"/>
                </a:solidFill>
              </a:rPr>
              <a:t>Homework</a:t>
            </a:r>
            <a:r>
              <a:rPr lang="it-IT" sz="5400" dirty="0">
                <a:solidFill>
                  <a:srgbClr val="FFFFFF"/>
                </a:solidFill>
              </a:rPr>
              <a:t> 1</a:t>
            </a:r>
            <a:endParaRPr lang="it-IT" sz="66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4C7A804-F056-3395-8221-8485CCF1B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>
            <a:normAutofit fontScale="92500" lnSpcReduction="10000"/>
          </a:bodyPr>
          <a:lstStyle/>
          <a:p>
            <a:r>
              <a:rPr lang="it-IT" sz="2200" dirty="0">
                <a:solidFill>
                  <a:srgbClr val="FFFFFF"/>
                </a:solidFill>
              </a:rPr>
              <a:t>Misure e descrizioni mini </a:t>
            </a:r>
            <a:r>
              <a:rPr lang="it-IT" sz="2200" dirty="0" err="1">
                <a:solidFill>
                  <a:srgbClr val="FFFFFF"/>
                </a:solidFill>
              </a:rPr>
              <a:t>homework</a:t>
            </a:r>
            <a:r>
              <a:rPr lang="it-IT" sz="2200" dirty="0">
                <a:solidFill>
                  <a:srgbClr val="FFFFFF"/>
                </a:solidFill>
              </a:rPr>
              <a:t> 1</a:t>
            </a:r>
          </a:p>
          <a:p>
            <a:endParaRPr lang="it-IT" sz="2200" dirty="0">
              <a:solidFill>
                <a:srgbClr val="FFFFFF"/>
              </a:solidFill>
            </a:endParaRPr>
          </a:p>
          <a:p>
            <a:pPr algn="r"/>
            <a:r>
              <a:rPr lang="it-IT" sz="2200" dirty="0">
                <a:solidFill>
                  <a:srgbClr val="FFFFFF"/>
                </a:solidFill>
              </a:rPr>
              <a:t>Vincenzo Crisà 1000016666</a:t>
            </a:r>
          </a:p>
        </p:txBody>
      </p:sp>
      <p:grpSp>
        <p:nvGrpSpPr>
          <p:cNvPr id="80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793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40780-A3AC-870A-B3BE-6CAF6556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27" y="271883"/>
            <a:ext cx="10377668" cy="1081710"/>
          </a:xfrm>
        </p:spPr>
        <p:txBody>
          <a:bodyPr/>
          <a:lstStyle/>
          <a:p>
            <a:pPr algn="ctr"/>
            <a:r>
              <a:rPr lang="it-IT" dirty="0"/>
              <a:t>Barra di navigazione &lt;</a:t>
            </a:r>
            <a:r>
              <a:rPr lang="it-IT" dirty="0" err="1"/>
              <a:t>nav</a:t>
            </a:r>
            <a:r>
              <a:rPr lang="it-IT" dirty="0"/>
              <a:t>&gt; e &lt;a&gt;</a:t>
            </a:r>
          </a:p>
        </p:txBody>
      </p:sp>
      <p:pic>
        <p:nvPicPr>
          <p:cNvPr id="18" name="Immagine 17" descr="Immagine che contiene testo, interno&#10;&#10;Descrizione generata automaticamente">
            <a:extLst>
              <a:ext uri="{FF2B5EF4-FFF2-40B4-BE49-F238E27FC236}">
                <a16:creationId xmlns:a16="http://schemas.microsoft.com/office/drawing/2014/main" id="{C39E3194-8E08-DCC0-4E9A-61130EE17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7" r="18464" b="77255"/>
          <a:stretch/>
        </p:blipFill>
        <p:spPr>
          <a:xfrm>
            <a:off x="-817" y="2702122"/>
            <a:ext cx="12192817" cy="1832588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5A75D42-868D-97FF-5DF0-68A0A2251716}"/>
              </a:ext>
            </a:extLst>
          </p:cNvPr>
          <p:cNvCxnSpPr>
            <a:cxnSpLocks/>
          </p:cNvCxnSpPr>
          <p:nvPr/>
        </p:nvCxnSpPr>
        <p:spPr>
          <a:xfrm>
            <a:off x="7835380" y="3808152"/>
            <a:ext cx="1913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B3A8FF9C-A371-7F7C-AEFD-33017E31276D}"/>
              </a:ext>
            </a:extLst>
          </p:cNvPr>
          <p:cNvCxnSpPr>
            <a:cxnSpLocks/>
          </p:cNvCxnSpPr>
          <p:nvPr/>
        </p:nvCxnSpPr>
        <p:spPr>
          <a:xfrm>
            <a:off x="6998952" y="3808152"/>
            <a:ext cx="1913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74FCFB7-63D1-A410-801A-22F892B72B5E}"/>
              </a:ext>
            </a:extLst>
          </p:cNvPr>
          <p:cNvSpPr txBox="1"/>
          <p:nvPr/>
        </p:nvSpPr>
        <p:spPr>
          <a:xfrm>
            <a:off x="6673382" y="3754989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15px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98E9E7B-5304-9DCE-5209-6AF9B6A00430}"/>
              </a:ext>
            </a:extLst>
          </p:cNvPr>
          <p:cNvSpPr txBox="1"/>
          <p:nvPr/>
        </p:nvSpPr>
        <p:spPr>
          <a:xfrm>
            <a:off x="7701196" y="3770094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15px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525F27F-72AF-D2AD-C56A-C02B4CB53D63}"/>
              </a:ext>
            </a:extLst>
          </p:cNvPr>
          <p:cNvCxnSpPr>
            <a:cxnSpLocks/>
          </p:cNvCxnSpPr>
          <p:nvPr/>
        </p:nvCxnSpPr>
        <p:spPr>
          <a:xfrm>
            <a:off x="7464013" y="3570323"/>
            <a:ext cx="0" cy="1997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56AEF254-B903-25DC-6B05-F546AE7AB03B}"/>
              </a:ext>
            </a:extLst>
          </p:cNvPr>
          <p:cNvCxnSpPr>
            <a:cxnSpLocks/>
          </p:cNvCxnSpPr>
          <p:nvPr/>
        </p:nvCxnSpPr>
        <p:spPr>
          <a:xfrm>
            <a:off x="7464013" y="3845082"/>
            <a:ext cx="0" cy="199771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B7F8E23-83E4-5047-D06E-FF8E45CF57A4}"/>
              </a:ext>
            </a:extLst>
          </p:cNvPr>
          <p:cNvSpPr txBox="1"/>
          <p:nvPr/>
        </p:nvSpPr>
        <p:spPr>
          <a:xfrm>
            <a:off x="7122998" y="3243234"/>
            <a:ext cx="712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10px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0AD03AD-E0CC-8E94-0CB6-8469EC7F0E37}"/>
              </a:ext>
            </a:extLst>
          </p:cNvPr>
          <p:cNvSpPr txBox="1"/>
          <p:nvPr/>
        </p:nvSpPr>
        <p:spPr>
          <a:xfrm>
            <a:off x="7122998" y="396802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10px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01CAD73-8401-C2AA-8892-A372531CA71D}"/>
              </a:ext>
            </a:extLst>
          </p:cNvPr>
          <p:cNvSpPr txBox="1"/>
          <p:nvPr/>
        </p:nvSpPr>
        <p:spPr>
          <a:xfrm>
            <a:off x="6207334" y="4638532"/>
            <a:ext cx="25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Raggio dei bordi 15px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601B27-7920-C7F1-BC5D-E2CE9A78D0DF}"/>
              </a:ext>
            </a:extLst>
          </p:cNvPr>
          <p:cNvSpPr txBox="1"/>
          <p:nvPr/>
        </p:nvSpPr>
        <p:spPr>
          <a:xfrm>
            <a:off x="2624229" y="359868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60px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EF44F21-3E10-2A8E-DC4B-DAEA4872F18F}"/>
              </a:ext>
            </a:extLst>
          </p:cNvPr>
          <p:cNvCxnSpPr>
            <a:cxnSpLocks/>
          </p:cNvCxnSpPr>
          <p:nvPr/>
        </p:nvCxnSpPr>
        <p:spPr>
          <a:xfrm>
            <a:off x="3357258" y="3491987"/>
            <a:ext cx="0" cy="64531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02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40780-A3AC-870A-B3BE-6CAF6556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923" y="147794"/>
            <a:ext cx="10055506" cy="74753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&lt;</a:t>
            </a:r>
            <a:r>
              <a:rPr lang="it-IT" dirty="0" err="1"/>
              <a:t>header</a:t>
            </a:r>
            <a:r>
              <a:rPr lang="it-IT" dirty="0"/>
              <a:t>&gt; e &lt;h1&gt;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5DDD0A-F532-C7D3-2893-479D179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7" r="18464" b="26013"/>
          <a:stretch/>
        </p:blipFill>
        <p:spPr>
          <a:xfrm>
            <a:off x="125831" y="883755"/>
            <a:ext cx="11940337" cy="5479633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7688DF59-F45E-4F87-3FD2-17D472ACBFAF}"/>
              </a:ext>
            </a:extLst>
          </p:cNvPr>
          <p:cNvCxnSpPr>
            <a:cxnSpLocks/>
          </p:cNvCxnSpPr>
          <p:nvPr/>
        </p:nvCxnSpPr>
        <p:spPr>
          <a:xfrm flipH="1">
            <a:off x="571902" y="1258953"/>
            <a:ext cx="38" cy="509933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D1A92E-8AD6-1BF0-998B-A786EA350AF6}"/>
              </a:ext>
            </a:extLst>
          </p:cNvPr>
          <p:cNvSpPr txBox="1"/>
          <p:nvPr/>
        </p:nvSpPr>
        <p:spPr>
          <a:xfrm>
            <a:off x="571941" y="3464507"/>
            <a:ext cx="885184" cy="382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500px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58105D0-B060-98C3-2D3A-44CAD694E6E9}"/>
              </a:ext>
            </a:extLst>
          </p:cNvPr>
          <p:cNvCxnSpPr>
            <a:cxnSpLocks/>
          </p:cNvCxnSpPr>
          <p:nvPr/>
        </p:nvCxnSpPr>
        <p:spPr>
          <a:xfrm>
            <a:off x="2395530" y="4271264"/>
            <a:ext cx="7361928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8379BFC-C517-F00C-9F20-47760AF610CF}"/>
              </a:ext>
            </a:extLst>
          </p:cNvPr>
          <p:cNvSpPr txBox="1"/>
          <p:nvPr/>
        </p:nvSpPr>
        <p:spPr>
          <a:xfrm>
            <a:off x="5373922" y="4271264"/>
            <a:ext cx="11308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780px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8090BF-B5CB-2984-3888-578C37BB68FF}"/>
              </a:ext>
            </a:extLst>
          </p:cNvPr>
          <p:cNvSpPr txBox="1"/>
          <p:nvPr/>
        </p:nvSpPr>
        <p:spPr>
          <a:xfrm>
            <a:off x="2075944" y="1631292"/>
            <a:ext cx="8040110" cy="927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bg1"/>
                </a:solidFill>
              </a:rPr>
              <a:t>Sfruttando la proprietà </a:t>
            </a:r>
            <a:r>
              <a:rPr lang="it-IT" dirty="0" err="1">
                <a:solidFill>
                  <a:schemeClr val="bg1"/>
                </a:solidFill>
              </a:rPr>
              <a:t>z</a:t>
            </a:r>
            <a:r>
              <a:rPr lang="it-IT" dirty="0">
                <a:solidFill>
                  <a:schemeClr val="bg1"/>
                </a:solidFill>
              </a:rPr>
              <a:t>-index è posizionato a</a:t>
            </a:r>
            <a:r>
              <a:rPr lang="it-IT" b="0" i="0" dirty="0">
                <a:solidFill>
                  <a:schemeClr val="bg1"/>
                </a:solidFill>
                <a:effectLst/>
              </a:rPr>
              <a:t>l di sopra dell’immagine di sfondo un overlay semitrasparente, ponendo </a:t>
            </a:r>
            <a:r>
              <a:rPr lang="it-IT" b="1" i="0" dirty="0">
                <a:solidFill>
                  <a:schemeClr val="bg1"/>
                </a:solidFill>
                <a:effectLst/>
              </a:rPr>
              <a:t>due</a:t>
            </a:r>
            <a:r>
              <a:rPr lang="it-IT" b="0" i="0" dirty="0">
                <a:solidFill>
                  <a:schemeClr val="bg1"/>
                </a:solidFill>
                <a:effectLst/>
              </a:rPr>
              <a:t> livelli sotto h1 lo sfondo, mentre </a:t>
            </a:r>
            <a:r>
              <a:rPr lang="it-IT" b="1" i="0" dirty="0">
                <a:solidFill>
                  <a:schemeClr val="bg1"/>
                </a:solidFill>
                <a:effectLst/>
              </a:rPr>
              <a:t>un </a:t>
            </a:r>
            <a:r>
              <a:rPr lang="it-IT" b="0" i="0" dirty="0">
                <a:solidFill>
                  <a:schemeClr val="bg1"/>
                </a:solidFill>
                <a:effectLst/>
              </a:rPr>
              <a:t>livello sotto h1vi è l’overlay così da non coprire il titolo stesso.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6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40780-A3AC-870A-B3BE-6CAF6556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27" y="271883"/>
            <a:ext cx="10377668" cy="1081710"/>
          </a:xfrm>
        </p:spPr>
        <p:txBody>
          <a:bodyPr/>
          <a:lstStyle/>
          <a:p>
            <a:pPr algn="ctr"/>
            <a:r>
              <a:rPr lang="it-IT" dirty="0"/>
              <a:t>Sezione del profilo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64EB88-55B8-CECA-1C8F-5BA891EEE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" t="52419" r="17640" b="25312"/>
          <a:stretch/>
        </p:blipFill>
        <p:spPr>
          <a:xfrm>
            <a:off x="780324" y="3951378"/>
            <a:ext cx="10377667" cy="175378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102D36-E060-E3AB-F98C-1C7968486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7647" b="25279"/>
          <a:stretch/>
        </p:blipFill>
        <p:spPr>
          <a:xfrm>
            <a:off x="780325" y="1482013"/>
            <a:ext cx="10377670" cy="1946987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A237297-0229-112D-BF81-EE95D07FEFFD}"/>
              </a:ext>
            </a:extLst>
          </p:cNvPr>
          <p:cNvCxnSpPr>
            <a:cxnSpLocks/>
          </p:cNvCxnSpPr>
          <p:nvPr/>
        </p:nvCxnSpPr>
        <p:spPr>
          <a:xfrm>
            <a:off x="5972489" y="3996013"/>
            <a:ext cx="0" cy="89217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E208E91-9297-8C56-8B12-C76E37DAA603}"/>
              </a:ext>
            </a:extLst>
          </p:cNvPr>
          <p:cNvCxnSpPr>
            <a:cxnSpLocks/>
          </p:cNvCxnSpPr>
          <p:nvPr/>
        </p:nvCxnSpPr>
        <p:spPr>
          <a:xfrm>
            <a:off x="6456948" y="1714859"/>
            <a:ext cx="0" cy="437147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7DC249E-5516-BD09-88F2-693090E09A34}"/>
              </a:ext>
            </a:extLst>
          </p:cNvPr>
          <p:cNvSpPr txBox="1"/>
          <p:nvPr/>
        </p:nvSpPr>
        <p:spPr>
          <a:xfrm>
            <a:off x="6456948" y="174991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50px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7B7E64-4A91-7179-22C4-44EAB4795646}"/>
              </a:ext>
            </a:extLst>
          </p:cNvPr>
          <p:cNvSpPr txBox="1"/>
          <p:nvPr/>
        </p:nvSpPr>
        <p:spPr>
          <a:xfrm>
            <a:off x="5966268" y="425671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100px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D231B645-5D89-4C0D-6CD8-66F1D217C3F2}"/>
              </a:ext>
            </a:extLst>
          </p:cNvPr>
          <p:cNvCxnSpPr>
            <a:cxnSpLocks/>
          </p:cNvCxnSpPr>
          <p:nvPr/>
        </p:nvCxnSpPr>
        <p:spPr>
          <a:xfrm flipV="1">
            <a:off x="6971668" y="5324738"/>
            <a:ext cx="0" cy="1667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CB43A03-3836-E781-626C-0201A273673D}"/>
              </a:ext>
            </a:extLst>
          </p:cNvPr>
          <p:cNvSpPr txBox="1"/>
          <p:nvPr/>
        </p:nvSpPr>
        <p:spPr>
          <a:xfrm>
            <a:off x="6904139" y="5238818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10px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2BEE0423-824B-0BE5-654C-420922884785}"/>
              </a:ext>
            </a:extLst>
          </p:cNvPr>
          <p:cNvSpPr txBox="1"/>
          <p:nvPr/>
        </p:nvSpPr>
        <p:spPr>
          <a:xfrm>
            <a:off x="0" y="571303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parte che ‘’divide’’ il profilo dalla parte sottostante è ottenuta tramite un bordo inferiore grigio di 2px alla parte in corsivo del profilo, distanziata con il </a:t>
            </a:r>
            <a:r>
              <a:rPr lang="it-IT" dirty="0" err="1"/>
              <a:t>padding</a:t>
            </a:r>
            <a:r>
              <a:rPr lang="it-IT" dirty="0"/>
              <a:t> di 10px.</a:t>
            </a:r>
          </a:p>
          <a:p>
            <a:r>
              <a:rPr lang="it-IT" dirty="0"/>
              <a:t>Inoltre, per ottenere esattamente 60px dal divisore al contenuto sottostante è associato al div con id ‘’profilo’’ un margine inferiore di 12px, così da riprendere la distanza del divisore.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199D0EF7-BBFD-66CE-442F-E428168DEA0B}"/>
              </a:ext>
            </a:extLst>
          </p:cNvPr>
          <p:cNvSpPr txBox="1"/>
          <p:nvPr/>
        </p:nvSpPr>
        <p:spPr>
          <a:xfrm>
            <a:off x="861887" y="3289831"/>
            <a:ext cx="10468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All’immagine del profilo è stato associato un bordo di raggio 50% che (essendo già con un formato quadrato) la ha resa tonda con un diametro di 100px. Inoltre ha un bordo grigio di 2px.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DCF3BAEF-237E-2273-E8B2-A00FD1F9C600}"/>
              </a:ext>
            </a:extLst>
          </p:cNvPr>
          <p:cNvSpPr txBox="1"/>
          <p:nvPr/>
        </p:nvSpPr>
        <p:spPr>
          <a:xfrm>
            <a:off x="7096589" y="1481433"/>
            <a:ext cx="3987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Per posizionarla sopra l’</a:t>
            </a:r>
            <a:r>
              <a:rPr lang="it-IT" dirty="0" err="1">
                <a:solidFill>
                  <a:schemeClr val="accent4"/>
                </a:solidFill>
              </a:rPr>
              <a:t>header</a:t>
            </a:r>
            <a:r>
              <a:rPr lang="it-IT" dirty="0">
                <a:solidFill>
                  <a:schemeClr val="accent4"/>
                </a:solidFill>
              </a:rPr>
              <a:t> è stato associato all’immagine un margine superiore negativo </a:t>
            </a:r>
          </a:p>
        </p:txBody>
      </p:sp>
    </p:spTree>
    <p:extLst>
      <p:ext uri="{BB962C8B-B14F-4D97-AF65-F5344CB8AC3E}">
        <p14:creationId xmlns:p14="http://schemas.microsoft.com/office/powerpoint/2010/main" val="217423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13C96-8234-5ADA-1880-15B563FE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65759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&lt;</a:t>
            </a:r>
            <a:r>
              <a:rPr lang="it-IT" dirty="0" err="1"/>
              <a:t>section</a:t>
            </a:r>
            <a:r>
              <a:rPr lang="it-IT" dirty="0"/>
              <a:t>&gt; e blocco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103EC4-8C35-76AA-E909-FE1E69860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4" r="17429" b="10762"/>
          <a:stretch/>
        </p:blipFill>
        <p:spPr>
          <a:xfrm>
            <a:off x="1312333" y="673313"/>
            <a:ext cx="9567333" cy="618468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9730EF3-57D9-C4D7-38FE-930733BD1823}"/>
              </a:ext>
            </a:extLst>
          </p:cNvPr>
          <p:cNvCxnSpPr>
            <a:cxnSpLocks/>
          </p:cNvCxnSpPr>
          <p:nvPr/>
        </p:nvCxnSpPr>
        <p:spPr>
          <a:xfrm>
            <a:off x="3177375" y="1980104"/>
            <a:ext cx="63876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6F7C402-B266-F7BB-0AF1-05704DD30627}"/>
              </a:ext>
            </a:extLst>
          </p:cNvPr>
          <p:cNvSpPr txBox="1"/>
          <p:nvPr/>
        </p:nvSpPr>
        <p:spPr>
          <a:xfrm>
            <a:off x="6982928" y="1629544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66.67% della pagina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ED3B6B4-E34F-7A4A-4417-AC64B27F728F}"/>
              </a:ext>
            </a:extLst>
          </p:cNvPr>
          <p:cNvCxnSpPr>
            <a:cxnSpLocks/>
          </p:cNvCxnSpPr>
          <p:nvPr/>
        </p:nvCxnSpPr>
        <p:spPr>
          <a:xfrm flipH="1">
            <a:off x="9560947" y="2632487"/>
            <a:ext cx="4071" cy="1963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F5B6B9E-2C84-B078-9A50-C42BDDAE70F2}"/>
              </a:ext>
            </a:extLst>
          </p:cNvPr>
          <p:cNvSpPr txBox="1"/>
          <p:nvPr/>
        </p:nvSpPr>
        <p:spPr>
          <a:xfrm>
            <a:off x="9560947" y="254598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20px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6F361ED-6501-1B23-1D72-A97D74AF7E36}"/>
              </a:ext>
            </a:extLst>
          </p:cNvPr>
          <p:cNvCxnSpPr>
            <a:cxnSpLocks/>
          </p:cNvCxnSpPr>
          <p:nvPr/>
        </p:nvCxnSpPr>
        <p:spPr>
          <a:xfrm flipH="1">
            <a:off x="9560947" y="5352474"/>
            <a:ext cx="4071" cy="1963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8EB10EF-3741-A6F4-48B4-F1B2977C7DAB}"/>
              </a:ext>
            </a:extLst>
          </p:cNvPr>
          <p:cNvSpPr txBox="1"/>
          <p:nvPr/>
        </p:nvSpPr>
        <p:spPr>
          <a:xfrm>
            <a:off x="9560947" y="526596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20px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898740B8-82EA-2F95-FF8C-F18489A6CCFE}"/>
              </a:ext>
            </a:extLst>
          </p:cNvPr>
          <p:cNvCxnSpPr>
            <a:cxnSpLocks/>
          </p:cNvCxnSpPr>
          <p:nvPr/>
        </p:nvCxnSpPr>
        <p:spPr>
          <a:xfrm flipH="1">
            <a:off x="9560947" y="5808312"/>
            <a:ext cx="4071" cy="1963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57AC92-8047-1363-6EBF-EE847CD419F6}"/>
              </a:ext>
            </a:extLst>
          </p:cNvPr>
          <p:cNvSpPr txBox="1"/>
          <p:nvPr/>
        </p:nvSpPr>
        <p:spPr>
          <a:xfrm>
            <a:off x="9560947" y="572180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/>
                </a:solidFill>
              </a:rPr>
              <a:t>20px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EE37DF92-F916-EB21-71EA-912063AB31C5}"/>
              </a:ext>
            </a:extLst>
          </p:cNvPr>
          <p:cNvCxnSpPr>
            <a:cxnSpLocks/>
          </p:cNvCxnSpPr>
          <p:nvPr/>
        </p:nvCxnSpPr>
        <p:spPr>
          <a:xfrm>
            <a:off x="2862021" y="2200759"/>
            <a:ext cx="361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5996B23-710A-5B4F-4B0C-D3123AFF9FC4}"/>
              </a:ext>
            </a:extLst>
          </p:cNvPr>
          <p:cNvSpPr txBox="1"/>
          <p:nvPr/>
        </p:nvSpPr>
        <p:spPr>
          <a:xfrm>
            <a:off x="2511594" y="220075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40px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411E298-3440-3BC6-7A3B-E81D6478A096}"/>
              </a:ext>
            </a:extLst>
          </p:cNvPr>
          <p:cNvSpPr txBox="1"/>
          <p:nvPr/>
        </p:nvSpPr>
        <p:spPr>
          <a:xfrm>
            <a:off x="393068" y="3698383"/>
            <a:ext cx="286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Tutti i paragrafi hanno un’interlinea del 190%.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0EDCFBE0-B303-89B5-667F-567A60A7B411}"/>
              </a:ext>
            </a:extLst>
          </p:cNvPr>
          <p:cNvCxnSpPr>
            <a:cxnSpLocks/>
          </p:cNvCxnSpPr>
          <p:nvPr/>
        </p:nvCxnSpPr>
        <p:spPr>
          <a:xfrm>
            <a:off x="3119118" y="1485836"/>
            <a:ext cx="0" cy="513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6CF04E-6986-6641-A64B-0809423398A9}"/>
              </a:ext>
            </a:extLst>
          </p:cNvPr>
          <p:cNvSpPr txBox="1"/>
          <p:nvPr/>
        </p:nvSpPr>
        <p:spPr>
          <a:xfrm>
            <a:off x="2288305" y="154471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60px</a:t>
            </a:r>
          </a:p>
        </p:txBody>
      </p:sp>
    </p:spTree>
    <p:extLst>
      <p:ext uri="{BB962C8B-B14F-4D97-AF65-F5344CB8AC3E}">
        <p14:creationId xmlns:p14="http://schemas.microsoft.com/office/powerpoint/2010/main" val="262145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13C96-8234-5ADA-1880-15B563FE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22739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&lt;</a:t>
            </a:r>
            <a:r>
              <a:rPr lang="it-IT" dirty="0" err="1"/>
              <a:t>section</a:t>
            </a:r>
            <a:r>
              <a:rPr lang="it-IT" dirty="0"/>
              <a:t>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E50E58E-16A3-082A-4DF4-64F51C9EB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7" t="31449" r="17456" b="9096"/>
          <a:stretch/>
        </p:blipFill>
        <p:spPr>
          <a:xfrm>
            <a:off x="1284812" y="1548124"/>
            <a:ext cx="9622374" cy="432672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B0692D0-78EB-6713-8199-755EBF9D9002}"/>
              </a:ext>
            </a:extLst>
          </p:cNvPr>
          <p:cNvCxnSpPr>
            <a:cxnSpLocks/>
          </p:cNvCxnSpPr>
          <p:nvPr/>
        </p:nvCxnSpPr>
        <p:spPr>
          <a:xfrm>
            <a:off x="3121116" y="3751811"/>
            <a:ext cx="0" cy="111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CAA51F-EC59-FCB6-D6F9-BD316FBD8C58}"/>
              </a:ext>
            </a:extLst>
          </p:cNvPr>
          <p:cNvSpPr txBox="1"/>
          <p:nvPr/>
        </p:nvSpPr>
        <p:spPr>
          <a:xfrm>
            <a:off x="2274409" y="407481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120px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5A8E1EE-4804-039A-39D1-D08290A13986}"/>
              </a:ext>
            </a:extLst>
          </p:cNvPr>
          <p:cNvCxnSpPr>
            <a:cxnSpLocks/>
          </p:cNvCxnSpPr>
          <p:nvPr/>
        </p:nvCxnSpPr>
        <p:spPr>
          <a:xfrm flipV="1">
            <a:off x="9126883" y="3751811"/>
            <a:ext cx="0" cy="507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BD58476-EA90-ED58-92D6-769D133064F9}"/>
              </a:ext>
            </a:extLst>
          </p:cNvPr>
          <p:cNvSpPr txBox="1"/>
          <p:nvPr/>
        </p:nvSpPr>
        <p:spPr>
          <a:xfrm>
            <a:off x="9126883" y="382098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60px</a:t>
            </a:r>
          </a:p>
        </p:txBody>
      </p:sp>
    </p:spTree>
    <p:extLst>
      <p:ext uri="{BB962C8B-B14F-4D97-AF65-F5344CB8AC3E}">
        <p14:creationId xmlns:p14="http://schemas.microsoft.com/office/powerpoint/2010/main" val="5284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13C96-8234-5ADA-1880-15B563FE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00112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&lt;</a:t>
            </a:r>
            <a:r>
              <a:rPr lang="it-IT" dirty="0" err="1"/>
              <a:t>footer</a:t>
            </a:r>
            <a:r>
              <a:rPr lang="it-IT" dirty="0"/>
              <a:t>&gt;</a:t>
            </a:r>
          </a:p>
        </p:txBody>
      </p:sp>
      <p:pic>
        <p:nvPicPr>
          <p:cNvPr id="5" name="Immagine 4" descr="Immagine che contiene testo, schermata, monitor&#10;&#10;Descrizione generata automaticamente">
            <a:extLst>
              <a:ext uri="{FF2B5EF4-FFF2-40B4-BE49-F238E27FC236}">
                <a16:creationId xmlns:a16="http://schemas.microsoft.com/office/drawing/2014/main" id="{239A7436-66CC-3273-B2D5-99628871E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77" r="17432" b="8460"/>
          <a:stretch/>
        </p:blipFill>
        <p:spPr>
          <a:xfrm>
            <a:off x="1539081" y="3429000"/>
            <a:ext cx="9268459" cy="3021144"/>
          </a:xfrm>
          <a:prstGeom prst="rect">
            <a:avLst/>
          </a:prstGeom>
        </p:spPr>
      </p:pic>
      <p:pic>
        <p:nvPicPr>
          <p:cNvPr id="8" name="Immagine 7" descr="Immagine che contiene testo, monitor, schermata, schermo/paravento&#10;&#10;Descrizione generata automaticamente">
            <a:extLst>
              <a:ext uri="{FF2B5EF4-FFF2-40B4-BE49-F238E27FC236}">
                <a16:creationId xmlns:a16="http://schemas.microsoft.com/office/drawing/2014/main" id="{B146BFD9-7475-7FE8-FA42-E8B101BBC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823" b="8977"/>
          <a:stretch/>
        </p:blipFill>
        <p:spPr>
          <a:xfrm>
            <a:off x="1200357" y="1181380"/>
            <a:ext cx="10153442" cy="197996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DFA132C-2CDC-156D-A3E0-D9EAA3028DDD}"/>
              </a:ext>
            </a:extLst>
          </p:cNvPr>
          <p:cNvCxnSpPr>
            <a:cxnSpLocks/>
          </p:cNvCxnSpPr>
          <p:nvPr/>
        </p:nvCxnSpPr>
        <p:spPr>
          <a:xfrm>
            <a:off x="2116899" y="2480153"/>
            <a:ext cx="0" cy="6811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1EE4A2-5585-FC96-392A-F4346D065CFF}"/>
              </a:ext>
            </a:extLst>
          </p:cNvPr>
          <p:cNvSpPr txBox="1"/>
          <p:nvPr/>
        </p:nvSpPr>
        <p:spPr>
          <a:xfrm>
            <a:off x="2116899" y="263608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100px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31B3232-F9A1-3462-AB7C-B3B7BE1B82D7}"/>
              </a:ext>
            </a:extLst>
          </p:cNvPr>
          <p:cNvCxnSpPr>
            <a:cxnSpLocks/>
          </p:cNvCxnSpPr>
          <p:nvPr/>
        </p:nvCxnSpPr>
        <p:spPr>
          <a:xfrm>
            <a:off x="3379191" y="5205485"/>
            <a:ext cx="0" cy="489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5325F4D-AADB-9F1B-4545-51065215098E}"/>
              </a:ext>
            </a:extLst>
          </p:cNvPr>
          <p:cNvSpPr txBox="1"/>
          <p:nvPr/>
        </p:nvSpPr>
        <p:spPr>
          <a:xfrm>
            <a:off x="3379191" y="526532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60px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1211CBD-E68F-4289-B8DF-11CFECFF41CF}"/>
              </a:ext>
            </a:extLst>
          </p:cNvPr>
          <p:cNvCxnSpPr>
            <a:cxnSpLocks/>
          </p:cNvCxnSpPr>
          <p:nvPr/>
        </p:nvCxnSpPr>
        <p:spPr>
          <a:xfrm>
            <a:off x="3254003" y="1557633"/>
            <a:ext cx="0" cy="9225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17E1EF7-D1E6-2966-8AAD-36DACA55D6A2}"/>
              </a:ext>
            </a:extLst>
          </p:cNvPr>
          <p:cNvSpPr txBox="1"/>
          <p:nvPr/>
        </p:nvSpPr>
        <p:spPr>
          <a:xfrm>
            <a:off x="3254003" y="183422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120px</a:t>
            </a:r>
          </a:p>
        </p:txBody>
      </p:sp>
    </p:spTree>
    <p:extLst>
      <p:ext uri="{BB962C8B-B14F-4D97-AF65-F5344CB8AC3E}">
        <p14:creationId xmlns:p14="http://schemas.microsoft.com/office/powerpoint/2010/main" val="254168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13C96-8234-5ADA-1880-15B563FE4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00112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Mobile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C1E002-4CD5-E0FC-B0A6-8B2325F60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3" t="16599" r="38999" b="10251"/>
          <a:stretch/>
        </p:blipFill>
        <p:spPr>
          <a:xfrm>
            <a:off x="291295" y="736083"/>
            <a:ext cx="5094158" cy="59919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3B0DC5F-835B-DA4C-3B39-284A4F255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71" t="17156" r="41129" b="10648"/>
          <a:stretch/>
        </p:blipFill>
        <p:spPr>
          <a:xfrm>
            <a:off x="7206788" y="734364"/>
            <a:ext cx="4529584" cy="599369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DFC4415-34D7-E6AE-3525-D288E082DC05}"/>
              </a:ext>
            </a:extLst>
          </p:cNvPr>
          <p:cNvCxnSpPr>
            <a:cxnSpLocks/>
          </p:cNvCxnSpPr>
          <p:nvPr/>
        </p:nvCxnSpPr>
        <p:spPr>
          <a:xfrm>
            <a:off x="1653989" y="4446493"/>
            <a:ext cx="26894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95F3A0-8DAE-A4CA-3D87-D5BBC7F42802}"/>
              </a:ext>
            </a:extLst>
          </p:cNvPr>
          <p:cNvSpPr txBox="1"/>
          <p:nvPr/>
        </p:nvSpPr>
        <p:spPr>
          <a:xfrm>
            <a:off x="2412710" y="4146176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accent6"/>
                </a:solidFill>
              </a:rPr>
              <a:t>80% della pagina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D9FBDAF-3764-139D-D614-94FEC3B3A40A}"/>
              </a:ext>
            </a:extLst>
          </p:cNvPr>
          <p:cNvCxnSpPr>
            <a:cxnSpLocks/>
          </p:cNvCxnSpPr>
          <p:nvPr/>
        </p:nvCxnSpPr>
        <p:spPr>
          <a:xfrm>
            <a:off x="1351722" y="1345096"/>
            <a:ext cx="0" cy="20143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194CC83-F039-8C6E-1682-3B886B5C9C63}"/>
              </a:ext>
            </a:extLst>
          </p:cNvPr>
          <p:cNvSpPr txBox="1"/>
          <p:nvPr/>
        </p:nvSpPr>
        <p:spPr>
          <a:xfrm>
            <a:off x="1292087" y="16923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300px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00534D6-85A4-3411-1A06-2D7A725F1686}"/>
              </a:ext>
            </a:extLst>
          </p:cNvPr>
          <p:cNvCxnSpPr>
            <a:cxnSpLocks/>
          </p:cNvCxnSpPr>
          <p:nvPr/>
        </p:nvCxnSpPr>
        <p:spPr>
          <a:xfrm>
            <a:off x="7817777" y="6371024"/>
            <a:ext cx="0" cy="357038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E5D24D6-8B08-1A7B-FC1D-7CD349E89D0D}"/>
              </a:ext>
            </a:extLst>
          </p:cNvPr>
          <p:cNvSpPr txBox="1"/>
          <p:nvPr/>
        </p:nvSpPr>
        <p:spPr>
          <a:xfrm>
            <a:off x="7813460" y="6371024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50px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3EFF07F-41BF-A5C6-CAA9-8B5A63643A80}"/>
              </a:ext>
            </a:extLst>
          </p:cNvPr>
          <p:cNvSpPr txBox="1"/>
          <p:nvPr/>
        </p:nvSpPr>
        <p:spPr>
          <a:xfrm>
            <a:off x="4656935" y="1179546"/>
            <a:ext cx="2955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Una volta ridotta la larghezza massima della pagina cambia anche la dimensione del font, così da riadattarsi alla pagina.</a:t>
            </a:r>
          </a:p>
        </p:txBody>
      </p:sp>
    </p:spTree>
    <p:extLst>
      <p:ext uri="{BB962C8B-B14F-4D97-AF65-F5344CB8AC3E}">
        <p14:creationId xmlns:p14="http://schemas.microsoft.com/office/powerpoint/2010/main" val="330724636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{D946F3A9-9C45-CA49-92C5-C3B97EA43A8D}tf10001062</Template>
  <TotalTime>166</TotalTime>
  <Words>267</Words>
  <Application>Microsoft Macintosh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AvenirNext LT Pro Medium</vt:lpstr>
      <vt:lpstr>Posterama</vt:lpstr>
      <vt:lpstr>Segoe UI Semilight</vt:lpstr>
      <vt:lpstr>ExploreVTI</vt:lpstr>
      <vt:lpstr>MHW Mini Homework 1</vt:lpstr>
      <vt:lpstr>Barra di navigazione &lt;nav&gt; e &lt;a&gt;</vt:lpstr>
      <vt:lpstr>&lt;header&gt; e &lt;h1&gt;</vt:lpstr>
      <vt:lpstr>Sezione del profilo</vt:lpstr>
      <vt:lpstr>&lt;section&gt; e blocco</vt:lpstr>
      <vt:lpstr>&lt;section&gt;</vt:lpstr>
      <vt:lpstr>&lt;footer&gt;</vt:lpstr>
      <vt:lpstr>Mobile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 Mini Homework 1</dc:title>
  <dc:creator>VINCENZO CRISÀ</dc:creator>
  <cp:lastModifiedBy>VINCENZO CRISÀ</cp:lastModifiedBy>
  <cp:revision>15</cp:revision>
  <dcterms:created xsi:type="dcterms:W3CDTF">2023-03-23T17:06:54Z</dcterms:created>
  <dcterms:modified xsi:type="dcterms:W3CDTF">2023-03-25T11:20:50Z</dcterms:modified>
</cp:coreProperties>
</file>